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Karla" panose="02020500000000000000" charset="0"/>
      <p:regular r:id="rId32"/>
      <p:bold r:id="rId33"/>
      <p:italic r:id="rId34"/>
      <p:boldItalic r:id="rId35"/>
    </p:embeddedFont>
    <p:embeddedFont>
      <p:font typeface="Montserrat" panose="02020500000000000000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kizukidenshi.com/download/ds/aosong/DHT11.pdf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https://akizukidenshi.com/download/ds/aosong/DHT11.pdf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Shape 3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燒錄指令：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esptool.py --port com12 --baud 460800 write_flash --flash_size=detect -fm dio 0 py-esp8266-20170108-v1.8.7.bin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以下為過程的訊息，32m--&gt;32Mb--&gt;4MB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esptool.py v1.3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Connecting....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Auto-detected Flash size: 32m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Running Cesanta flasher stub...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Flash params set to 0x0240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Wrote 589824 bytes at 0x0 in 13.2 seconds (357.5 kbit/s)...</a:t>
            </a:r>
          </a:p>
          <a:p>
            <a:pPr lvl="0" indent="2921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Leaving...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1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360"/>
              </a:spcBef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mpt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big imag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6976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841000" y="1578025"/>
            <a:ext cx="267180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841000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3043281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3"/>
          </p:nvPr>
        </p:nvSpPr>
        <p:spPr>
          <a:xfrm>
            <a:off x="5245562" y="1600975"/>
            <a:ext cx="2094900" cy="2410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kizukidenshi.com/download/ds/aosong/DHT11.pdf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so.org/iso/catalogue_detail.htm?csnumber=6946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javacodegeeks.com/2016/10/mqtt-protocol-tutorial.html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thn.iotmqttdashboard&amp;hl=zh_T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ravendmaster.linearmqttdashboard&amp;hl=zh_TW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icropython.org/en/latest/esp8266/esp8266/tutorial/intro.html#deploying-the-firmwar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micropython-basics-load-files-and-run-code/file-operation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learn.adafruit.com/micropython-basics-load-files-and-run-code/run-code" TargetMode="External"/><Relationship Id="rId4" Type="http://schemas.openxmlformats.org/officeDocument/2006/relationships/hyperlink" Target="https://learn.adafruit.com/micropython-basics-load-files-and-run-code/install-ampy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micropython-basics-load-files-and-run-code/file-operation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4229100" cy="1181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b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MicroPython </a:t>
            </a:r>
          </a:p>
          <a:p>
            <a:pPr lvl="0">
              <a:spcBef>
                <a:spcPts val="0"/>
              </a:spcBef>
              <a:buNone/>
            </a:pPr>
            <a:r>
              <a:rPr lang="en" b="0" dirty="0">
                <a:solidFill>
                  <a:srgbClr val="00BCD4"/>
                </a:solidFill>
                <a:latin typeface="Arial"/>
                <a:ea typeface="Arial"/>
                <a:cs typeface="Arial"/>
                <a:sym typeface="Arial"/>
              </a:rPr>
              <a:t>IOT 入門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742744" y="2072178"/>
            <a:ext cx="502625" cy="446586"/>
            <a:chOff x="5292575" y="3681900"/>
            <a:chExt cx="420150" cy="373275"/>
          </a:xfrm>
        </p:grpSpPr>
        <p:sp>
          <p:nvSpPr>
            <p:cNvPr id="67" name="Shape 67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4" name="Shape 74"/>
          <p:cNvSpPr txBox="1">
            <a:spLocks noGrp="1"/>
          </p:cNvSpPr>
          <p:nvPr>
            <p:ph type="subTitle" idx="4294967295"/>
          </p:nvPr>
        </p:nvSpPr>
        <p:spPr>
          <a:xfrm>
            <a:off x="5416400" y="3874275"/>
            <a:ext cx="3202944" cy="58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38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Speaker: </a:t>
            </a:r>
            <a:r>
              <a:rPr lang="en-US" sz="300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Jumbo</a:t>
            </a:r>
            <a:endParaRPr lang="en" sz="3000" dirty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Shape 75"/>
          <p:cNvSpPr txBox="1"/>
          <p:nvPr/>
        </p:nvSpPr>
        <p:spPr>
          <a:xfrm>
            <a:off x="5815925" y="4565450"/>
            <a:ext cx="3065700" cy="4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email:  </a:t>
            </a:r>
            <a:r>
              <a:rPr lang="en-US" dirty="0" err="1"/>
              <a:t>jumbokh</a:t>
            </a:r>
            <a:r>
              <a:rPr lang="en" dirty="0"/>
              <a:t>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2.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Sensor: DHT-11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8611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DHT-11 (溫溼度sensor)</a:t>
            </a:r>
          </a:p>
        </p:txBody>
      </p:sp>
      <p:grpSp>
        <p:nvGrpSpPr>
          <p:cNvPr id="188" name="Shape 188"/>
          <p:cNvGrpSpPr/>
          <p:nvPr/>
        </p:nvGrpSpPr>
        <p:grpSpPr>
          <a:xfrm>
            <a:off x="324320" y="869242"/>
            <a:ext cx="457189" cy="457119"/>
            <a:chOff x="1923675" y="1633650"/>
            <a:chExt cx="436000" cy="435975"/>
          </a:xfrm>
        </p:grpSpPr>
        <p:sp>
          <p:nvSpPr>
            <p:cNvPr id="189" name="Shape 18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95" name="Shape 195"/>
          <p:cNvSpPr txBox="1"/>
          <p:nvPr/>
        </p:nvSpPr>
        <p:spPr>
          <a:xfrm>
            <a:off x="1460250" y="1927200"/>
            <a:ext cx="6128700" cy="306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14300" marR="1143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dht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machine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dht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DHT11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machine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Pin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0099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measure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temperature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i="1">
                <a:solidFill>
                  <a:srgbClr val="99998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eg. 23 (°C)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humidity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   </a:t>
            </a:r>
            <a:r>
              <a:rPr lang="en" i="1">
                <a:solidFill>
                  <a:srgbClr val="99998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eg. 41 (% RH)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dht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DHT22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machine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Pin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0099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measure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temperature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i="1">
                <a:solidFill>
                  <a:srgbClr val="99998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eg. 23.6 (°C)</a:t>
            </a:r>
            <a:b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b="1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humidity</a:t>
            </a:r>
            <a:r>
              <a:rPr lang="en">
                <a:solidFill>
                  <a:srgbClr val="40404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   </a:t>
            </a:r>
            <a:r>
              <a:rPr lang="en" i="1">
                <a:solidFill>
                  <a:srgbClr val="99998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eg. 41.3 (% RH)</a:t>
            </a:r>
          </a:p>
        </p:txBody>
      </p:sp>
      <p:sp>
        <p:nvSpPr>
          <p:cNvPr id="196" name="Shape 196"/>
          <p:cNvSpPr txBox="1"/>
          <p:nvPr/>
        </p:nvSpPr>
        <p:spPr>
          <a:xfrm>
            <a:off x="7452825" y="586800"/>
            <a:ext cx="1586100" cy="79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DEMO: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dht11.py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8611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DHT-11 (溫溼度sensor)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861050" y="15049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endParaRPr/>
          </a:p>
        </p:txBody>
      </p:sp>
      <p:grpSp>
        <p:nvGrpSpPr>
          <p:cNvPr id="203" name="Shape 203"/>
          <p:cNvGrpSpPr/>
          <p:nvPr/>
        </p:nvGrpSpPr>
        <p:grpSpPr>
          <a:xfrm>
            <a:off x="324320" y="869242"/>
            <a:ext cx="457189" cy="457119"/>
            <a:chOff x="1923675" y="1633650"/>
            <a:chExt cx="436000" cy="435975"/>
          </a:xfrm>
        </p:grpSpPr>
        <p:sp>
          <p:nvSpPr>
            <p:cNvPr id="204" name="Shape 20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0" name="Shape 210"/>
          <p:cNvSpPr txBox="1"/>
          <p:nvPr/>
        </p:nvSpPr>
        <p:spPr>
          <a:xfrm>
            <a:off x="7452825" y="586800"/>
            <a:ext cx="1586100" cy="79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DEMO: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dht11.py</a:t>
            </a:r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37" y="1504937"/>
            <a:ext cx="5648325" cy="181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7187" y="1192437"/>
            <a:ext cx="1381125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8326" y="2670626"/>
            <a:ext cx="2730600" cy="240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931975" y="4058175"/>
            <a:ext cx="5969400" cy="67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https://akizukidenshi.com/download/ds/aosong/DHT11.pdf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3.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MQTT How to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MQTT (Message Queue Telemetry Transport)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為M2M, IOT設計的協定，基於TCP socket，主要是想讓系統資源較低的設備也可以把資料上傳到Server。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目前已是ISO的一員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2016, MQTT is now an ISO standard</a:t>
            </a:r>
            <a:r>
              <a:rPr lang="en">
                <a:solidFill>
                  <a:schemeClr val="dk2"/>
                </a:solidFill>
                <a:hlinkClick r:id="rId3"/>
              </a:rPr>
              <a:t> (ISO/IEC 20922)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此處使用的MQTT雲端為Eclipse所提供：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iot.eclipse.org</a:t>
            </a:r>
          </a:p>
        </p:txBody>
      </p:sp>
      <p:grpSp>
        <p:nvGrpSpPr>
          <p:cNvPr id="226" name="Shape 226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27" name="Shape 22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33" name="Shape 233"/>
          <p:cNvSpPr txBox="1"/>
          <p:nvPr/>
        </p:nvSpPr>
        <p:spPr>
          <a:xfrm>
            <a:off x="7452825" y="586800"/>
            <a:ext cx="1586100" cy="149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DEMO: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mq-dht11.py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grpSp>
        <p:nvGrpSpPr>
          <p:cNvPr id="239" name="Shape 239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40" name="Shape 24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46" name="Shape 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925" y="1379200"/>
            <a:ext cx="4760097" cy="363452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 txBox="1"/>
          <p:nvPr/>
        </p:nvSpPr>
        <p:spPr>
          <a:xfrm>
            <a:off x="6441175" y="4577250"/>
            <a:ext cx="1462800" cy="43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來源</a:t>
            </a:r>
            <a:r>
              <a:rPr lang="en"/>
              <a:t>網址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 Demo 執行前先修改的部份</a:t>
            </a:r>
          </a:p>
        </p:txBody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40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 dirty="0">
                <a:solidFill>
                  <a:schemeClr val="dk2"/>
                </a:solidFill>
              </a:rPr>
              <a:t>TOPIC_BASE = 'iot/home2'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改為你自己的topic名稱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 dirty="0">
                <a:solidFill>
                  <a:schemeClr val="dk2"/>
                </a:solidFill>
              </a:rPr>
              <a:t>server = "iot.eclipse.org"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若有自己的MQTT Broker請俢改此行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 dirty="0">
                <a:solidFill>
                  <a:schemeClr val="dk2"/>
                </a:solidFill>
              </a:rPr>
              <a:t>wlan.connect(‘</a:t>
            </a:r>
            <a:r>
              <a:rPr lang="en-US" dirty="0">
                <a:solidFill>
                  <a:schemeClr val="dk2"/>
                </a:solidFill>
              </a:rPr>
              <a:t>SSID</a:t>
            </a:r>
            <a:r>
              <a:rPr lang="en" dirty="0">
                <a:solidFill>
                  <a:schemeClr val="dk2"/>
                </a:solidFill>
              </a:rPr>
              <a:t>', ‘</a:t>
            </a:r>
            <a:r>
              <a:rPr lang="en-US" dirty="0">
                <a:solidFill>
                  <a:schemeClr val="dk2"/>
                </a:solidFill>
              </a:rPr>
              <a:t>Key</a:t>
            </a:r>
            <a:r>
              <a:rPr lang="en" dirty="0">
                <a:solidFill>
                  <a:schemeClr val="dk2"/>
                </a:solidFill>
              </a:rPr>
              <a:t>')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依現場的網路修改帳密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 dirty="0">
                <a:solidFill>
                  <a:schemeClr val="dk2"/>
                </a:solidFill>
              </a:rPr>
              <a:t>其它的免費的MQTT：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iot.eclipse.org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test.mosquitto.org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broker.hivemq.com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cloudMqtt (要申請)</a:t>
            </a:r>
          </a:p>
        </p:txBody>
      </p:sp>
      <p:grpSp>
        <p:nvGrpSpPr>
          <p:cNvPr id="254" name="Shape 254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55" name="Shape 255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1" name="Shape 261"/>
          <p:cNvSpPr txBox="1"/>
          <p:nvPr/>
        </p:nvSpPr>
        <p:spPr>
          <a:xfrm>
            <a:off x="7452825" y="586800"/>
            <a:ext cx="1586100" cy="1492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DEMO: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mq-dht11.py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4.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Monitor with APP @ Phone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使用手機為Android手機 (iPhone我沒有，因此沒試過)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請安裝</a:t>
            </a:r>
            <a:r>
              <a:rPr lang="en" u="sng">
                <a:solidFill>
                  <a:schemeClr val="hlink"/>
                </a:solidFill>
                <a:hlinkClick r:id="rId3"/>
              </a:rPr>
              <a:t>MQTT Dashboard</a:t>
            </a:r>
            <a:r>
              <a:rPr lang="en">
                <a:solidFill>
                  <a:schemeClr val="dk2"/>
                </a:solidFill>
              </a:rPr>
              <a:t>這個APP。</a:t>
            </a:r>
          </a:p>
        </p:txBody>
      </p:sp>
      <p:grpSp>
        <p:nvGrpSpPr>
          <p:cNvPr id="273" name="Shape 273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74" name="Shape 27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(1)裝好後按+新增一個project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(2)填入Server, Port訊息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Client ID任意填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86" name="Shape 286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87" name="Shape 28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3" name="Shape 293"/>
          <p:cNvGrpSpPr/>
          <p:nvPr/>
        </p:nvGrpSpPr>
        <p:grpSpPr>
          <a:xfrm>
            <a:off x="6335349" y="69824"/>
            <a:ext cx="2808650" cy="4246950"/>
            <a:chOff x="4741424" y="695074"/>
            <a:chExt cx="2808650" cy="4246950"/>
          </a:xfrm>
        </p:grpSpPr>
        <p:pic>
          <p:nvPicPr>
            <p:cNvPr id="294" name="Shape 29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1424" y="695074"/>
              <a:ext cx="2389824" cy="4246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5" name="Shape 295"/>
            <p:cNvSpPr/>
            <p:nvPr/>
          </p:nvSpPr>
          <p:spPr>
            <a:xfrm>
              <a:off x="6417575" y="4340225"/>
              <a:ext cx="648900" cy="601800"/>
            </a:xfrm>
            <a:prstGeom prst="roundRect">
              <a:avLst>
                <a:gd name="adj" fmla="val 16667"/>
              </a:avLst>
            </a:prstGeom>
            <a:noFill/>
            <a:ln w="762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6" name="Shape 296"/>
            <p:cNvSpPr txBox="1"/>
            <p:nvPr/>
          </p:nvSpPr>
          <p:spPr>
            <a:xfrm>
              <a:off x="6417575" y="3948575"/>
              <a:ext cx="11325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"/>
                <a:t>(1)</a:t>
              </a:r>
            </a:p>
          </p:txBody>
        </p:sp>
      </p:grpSp>
      <p:pic>
        <p:nvPicPr>
          <p:cNvPr id="297" name="Shape 297"/>
          <p:cNvPicPr preferRelativeResize="0"/>
          <p:nvPr/>
        </p:nvPicPr>
        <p:blipFill rotWithShape="1">
          <a:blip r:embed="rId4">
            <a:alphaModFix/>
          </a:blip>
          <a:srcRect b="32569"/>
          <a:stretch/>
        </p:blipFill>
        <p:spPr>
          <a:xfrm>
            <a:off x="4712850" y="1616200"/>
            <a:ext cx="2894349" cy="3468323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Shape 298"/>
          <p:cNvSpPr/>
          <p:nvPr/>
        </p:nvSpPr>
        <p:spPr>
          <a:xfrm>
            <a:off x="4683425" y="2300425"/>
            <a:ext cx="2123400" cy="2016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9" name="Shape 299"/>
          <p:cNvSpPr/>
          <p:nvPr/>
        </p:nvSpPr>
        <p:spPr>
          <a:xfrm>
            <a:off x="6806825" y="2383050"/>
            <a:ext cx="457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(2)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Agenda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ESP32-</a:t>
            </a:r>
            <a:r>
              <a:rPr lang="en-US" dirty="0"/>
              <a:t>s</a:t>
            </a:r>
            <a:r>
              <a:rPr lang="en" dirty="0"/>
              <a:t>: MicroPython Firmware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Sensor: DHT11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MQTT How to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Monitor with APP @ Phone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Control a light or switch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Draw a Chart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More about MQTT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82" name="Shape 82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83" name="Shape 83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/>
          <p:nvPr/>
        </p:nvSpPr>
        <p:spPr>
          <a:xfrm>
            <a:off x="5237875" y="4686300"/>
            <a:ext cx="30000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https://goo.gl/ciQ8rw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(3)按+新增一個訂閱(Subscript)的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主題(Topic)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(4)填入如圖的內容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新增完成畫面如下</a:t>
            </a:r>
          </a:p>
        </p:txBody>
      </p:sp>
      <p:grpSp>
        <p:nvGrpSpPr>
          <p:cNvPr id="306" name="Shape 306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307" name="Shape 30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13" name="Shape 313"/>
          <p:cNvSpPr/>
          <p:nvPr/>
        </p:nvSpPr>
        <p:spPr>
          <a:xfrm>
            <a:off x="6806825" y="2383050"/>
            <a:ext cx="457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(2)</a:t>
            </a:r>
          </a:p>
        </p:txBody>
      </p:sp>
      <p:pic>
        <p:nvPicPr>
          <p:cNvPr id="314" name="Shape 314"/>
          <p:cNvPicPr preferRelativeResize="0"/>
          <p:nvPr/>
        </p:nvPicPr>
        <p:blipFill rotWithShape="1">
          <a:blip r:embed="rId3">
            <a:alphaModFix/>
          </a:blip>
          <a:srcRect b="48395"/>
          <a:stretch/>
        </p:blipFill>
        <p:spPr>
          <a:xfrm>
            <a:off x="6242099" y="106125"/>
            <a:ext cx="2894349" cy="265432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Shape 315"/>
          <p:cNvSpPr/>
          <p:nvPr/>
        </p:nvSpPr>
        <p:spPr>
          <a:xfrm>
            <a:off x="8647225" y="283125"/>
            <a:ext cx="457200" cy="48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6" name="Shape 316"/>
          <p:cNvSpPr/>
          <p:nvPr/>
        </p:nvSpPr>
        <p:spPr>
          <a:xfrm>
            <a:off x="8706200" y="99095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(3)</a:t>
            </a:r>
          </a:p>
        </p:txBody>
      </p:sp>
      <p:pic>
        <p:nvPicPr>
          <p:cNvPr id="317" name="Shape 317"/>
          <p:cNvPicPr preferRelativeResize="0"/>
          <p:nvPr/>
        </p:nvPicPr>
        <p:blipFill rotWithShape="1">
          <a:blip r:embed="rId4">
            <a:alphaModFix/>
          </a:blip>
          <a:srcRect b="37138"/>
          <a:stretch/>
        </p:blipFill>
        <p:spPr>
          <a:xfrm>
            <a:off x="5588249" y="1650625"/>
            <a:ext cx="2894349" cy="323335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Shape 318"/>
          <p:cNvSpPr/>
          <p:nvPr/>
        </p:nvSpPr>
        <p:spPr>
          <a:xfrm>
            <a:off x="5261500" y="2335800"/>
            <a:ext cx="2123400" cy="2016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>
            <a:off x="7440800" y="238305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(4)</a:t>
            </a:r>
          </a:p>
        </p:txBody>
      </p:sp>
      <p:pic>
        <p:nvPicPr>
          <p:cNvPr id="320" name="Shape 320"/>
          <p:cNvPicPr preferRelativeResize="0"/>
          <p:nvPr/>
        </p:nvPicPr>
        <p:blipFill rotWithShape="1">
          <a:blip r:embed="rId5">
            <a:alphaModFix/>
          </a:blip>
          <a:srcRect b="63724"/>
          <a:stretch/>
        </p:blipFill>
        <p:spPr>
          <a:xfrm>
            <a:off x="1612875" y="3018125"/>
            <a:ext cx="2894349" cy="1865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按+新增一個訂閱(Subscript)的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主題(Topic)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(5)填入如圖的內容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將得到如圖的畫面</a:t>
            </a:r>
          </a:p>
        </p:txBody>
      </p:sp>
      <p:grpSp>
        <p:nvGrpSpPr>
          <p:cNvPr id="327" name="Shape 327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328" name="Shape 32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34" name="Shape 334"/>
          <p:cNvPicPr preferRelativeResize="0"/>
          <p:nvPr/>
        </p:nvPicPr>
        <p:blipFill rotWithShape="1">
          <a:blip r:embed="rId3">
            <a:alphaModFix/>
          </a:blip>
          <a:srcRect b="34861"/>
          <a:stretch/>
        </p:blipFill>
        <p:spPr>
          <a:xfrm>
            <a:off x="6133099" y="153375"/>
            <a:ext cx="2894349" cy="3350349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/>
          <p:nvPr/>
        </p:nvSpPr>
        <p:spPr>
          <a:xfrm>
            <a:off x="5815975" y="884775"/>
            <a:ext cx="2123400" cy="2016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8054275" y="884775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(5)</a:t>
            </a:r>
          </a:p>
        </p:txBody>
      </p:sp>
      <p:pic>
        <p:nvPicPr>
          <p:cNvPr id="337" name="Shape 337"/>
          <p:cNvPicPr preferRelativeResize="0"/>
          <p:nvPr/>
        </p:nvPicPr>
        <p:blipFill rotWithShape="1">
          <a:blip r:embed="rId4">
            <a:alphaModFix/>
          </a:blip>
          <a:srcRect b="49751"/>
          <a:stretch/>
        </p:blipFill>
        <p:spPr>
          <a:xfrm>
            <a:off x="3583950" y="2559000"/>
            <a:ext cx="2894349" cy="258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5.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Control a light or switch</a:t>
            </a:r>
          </a:p>
        </p:txBody>
      </p:sp>
      <p:sp>
        <p:nvSpPr>
          <p:cNvPr id="343" name="Shape 34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(6)按+新增一個public的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主題(Topic)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(7)選擇Switch</a:t>
            </a:r>
          </a:p>
        </p:txBody>
      </p:sp>
      <p:grpSp>
        <p:nvGrpSpPr>
          <p:cNvPr id="350" name="Shape 350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351" name="Shape 35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57" name="Shape 357"/>
          <p:cNvPicPr preferRelativeResize="0"/>
          <p:nvPr/>
        </p:nvPicPr>
        <p:blipFill rotWithShape="1">
          <a:blip r:embed="rId3">
            <a:alphaModFix/>
          </a:blip>
          <a:srcRect b="47387"/>
          <a:stretch/>
        </p:blipFill>
        <p:spPr>
          <a:xfrm>
            <a:off x="6242100" y="152400"/>
            <a:ext cx="2749500" cy="257065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Shape 358"/>
          <p:cNvSpPr/>
          <p:nvPr/>
        </p:nvSpPr>
        <p:spPr>
          <a:xfrm>
            <a:off x="8561400" y="234975"/>
            <a:ext cx="430200" cy="48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8561400" y="720675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(6)</a:t>
            </a:r>
          </a:p>
        </p:txBody>
      </p:sp>
      <p:pic>
        <p:nvPicPr>
          <p:cNvPr id="360" name="Shape 360"/>
          <p:cNvPicPr preferRelativeResize="0"/>
          <p:nvPr/>
        </p:nvPicPr>
        <p:blipFill rotWithShape="1">
          <a:blip r:embed="rId4">
            <a:alphaModFix/>
          </a:blip>
          <a:srcRect b="8450"/>
          <a:stretch/>
        </p:blipFill>
        <p:spPr>
          <a:xfrm>
            <a:off x="4444150" y="434575"/>
            <a:ext cx="2894349" cy="470892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Shape 361"/>
          <p:cNvSpPr/>
          <p:nvPr/>
        </p:nvSpPr>
        <p:spPr>
          <a:xfrm>
            <a:off x="4341350" y="2229650"/>
            <a:ext cx="2123400" cy="589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6556075" y="238305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(7)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MQTT</a:t>
            </a:r>
          </a:p>
        </p:txBody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(8)填入內容如圖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可以得到畫面如下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點switch可以控制ESP上的燈號</a:t>
            </a:r>
          </a:p>
        </p:txBody>
      </p:sp>
      <p:grpSp>
        <p:nvGrpSpPr>
          <p:cNvPr id="369" name="Shape 369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370" name="Shape 37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76" name="Shape 376"/>
          <p:cNvPicPr preferRelativeResize="0"/>
          <p:nvPr/>
        </p:nvPicPr>
        <p:blipFill rotWithShape="1">
          <a:blip r:embed="rId3">
            <a:alphaModFix/>
          </a:blip>
          <a:srcRect b="61696"/>
          <a:stretch/>
        </p:blipFill>
        <p:spPr>
          <a:xfrm>
            <a:off x="904350" y="2902050"/>
            <a:ext cx="2894349" cy="1970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Shape 3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8600" y="105225"/>
            <a:ext cx="2784923" cy="494905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Shape 378"/>
          <p:cNvSpPr/>
          <p:nvPr/>
        </p:nvSpPr>
        <p:spPr>
          <a:xfrm>
            <a:off x="5378600" y="802900"/>
            <a:ext cx="2123400" cy="3691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7502000" y="207640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(7)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6.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Make a chart</a:t>
            </a:r>
          </a:p>
        </p:txBody>
      </p:sp>
      <p:sp>
        <p:nvSpPr>
          <p:cNvPr id="385" name="Shape 385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Make a chart</a:t>
            </a:r>
          </a:p>
        </p:txBody>
      </p:sp>
      <p:sp>
        <p:nvSpPr>
          <p:cNvPr id="391" name="Shape 391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791800" cy="314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安裝</a:t>
            </a:r>
            <a:r>
              <a:rPr lang="en" u="sng">
                <a:solidFill>
                  <a:schemeClr val="hlink"/>
                </a:solidFill>
                <a:hlinkClick r:id="rId3"/>
              </a:rPr>
              <a:t>Linear MQTT Dashboard</a:t>
            </a:r>
            <a:r>
              <a:rPr lang="en">
                <a:solidFill>
                  <a:schemeClr val="dk2"/>
                </a:solidFill>
              </a:rPr>
              <a:t>。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</a:pPr>
            <a:r>
              <a:rPr lang="en">
                <a:solidFill>
                  <a:schemeClr val="dk2"/>
                </a:solidFill>
              </a:rPr>
              <a:t>操作如圖所示</a:t>
            </a:r>
          </a:p>
        </p:txBody>
      </p:sp>
      <p:grpSp>
        <p:nvGrpSpPr>
          <p:cNvPr id="392" name="Shape 392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393" name="Shape 393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99" name="Shape 3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6225" y="111025"/>
            <a:ext cx="2737775" cy="4865251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Shape 400"/>
          <p:cNvSpPr/>
          <p:nvPr/>
        </p:nvSpPr>
        <p:spPr>
          <a:xfrm>
            <a:off x="7111675" y="4546775"/>
            <a:ext cx="546000" cy="48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6816750" y="4169375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(1)</a:t>
            </a:r>
          </a:p>
        </p:txBody>
      </p:sp>
      <p:pic>
        <p:nvPicPr>
          <p:cNvPr id="402" name="Shape 402"/>
          <p:cNvPicPr preferRelativeResize="0"/>
          <p:nvPr/>
        </p:nvPicPr>
        <p:blipFill rotWithShape="1">
          <a:blip r:embed="rId5">
            <a:alphaModFix/>
          </a:blip>
          <a:srcRect b="65577"/>
          <a:stretch/>
        </p:blipFill>
        <p:spPr>
          <a:xfrm>
            <a:off x="198200" y="2842587"/>
            <a:ext cx="2894349" cy="177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Shape 403"/>
          <p:cNvSpPr/>
          <p:nvPr/>
        </p:nvSpPr>
        <p:spPr>
          <a:xfrm>
            <a:off x="0" y="3432983"/>
            <a:ext cx="3092699" cy="9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04" name="Shape 404"/>
          <p:cNvSpPr/>
          <p:nvPr/>
        </p:nvSpPr>
        <p:spPr>
          <a:xfrm>
            <a:off x="1070450" y="448290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(3)</a:t>
            </a:r>
          </a:p>
        </p:txBody>
      </p:sp>
      <p:pic>
        <p:nvPicPr>
          <p:cNvPr id="405" name="Shape 405"/>
          <p:cNvPicPr preferRelativeResize="0"/>
          <p:nvPr/>
        </p:nvPicPr>
        <p:blipFill rotWithShape="1">
          <a:blip r:embed="rId6">
            <a:alphaModFix/>
          </a:blip>
          <a:srcRect b="66954"/>
          <a:stretch/>
        </p:blipFill>
        <p:spPr>
          <a:xfrm>
            <a:off x="3268100" y="2783175"/>
            <a:ext cx="2894349" cy="1699726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Shape 406"/>
          <p:cNvSpPr/>
          <p:nvPr/>
        </p:nvSpPr>
        <p:spPr>
          <a:xfrm>
            <a:off x="3092700" y="3373033"/>
            <a:ext cx="3092700" cy="990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4091062" y="4600925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(2)</a:t>
            </a:r>
          </a:p>
        </p:txBody>
      </p:sp>
      <p:sp>
        <p:nvSpPr>
          <p:cNvPr id="408" name="Shape 408"/>
          <p:cNvSpPr/>
          <p:nvPr/>
        </p:nvSpPr>
        <p:spPr>
          <a:xfrm>
            <a:off x="6228775" y="1708700"/>
            <a:ext cx="2894400" cy="21960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5732237" y="183945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(5)</a:t>
            </a:r>
          </a:p>
        </p:txBody>
      </p:sp>
      <p:sp>
        <p:nvSpPr>
          <p:cNvPr id="410" name="Shape 410"/>
          <p:cNvSpPr/>
          <p:nvPr/>
        </p:nvSpPr>
        <p:spPr>
          <a:xfrm>
            <a:off x="8349400" y="216325"/>
            <a:ext cx="546000" cy="48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8279437" y="764950"/>
            <a:ext cx="430200" cy="37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(4)</a:t>
            </a:r>
          </a:p>
        </p:txBody>
      </p:sp>
      <p:cxnSp>
        <p:nvCxnSpPr>
          <p:cNvPr id="412" name="Shape 412"/>
          <p:cNvCxnSpPr>
            <a:stCxn id="400" idx="1"/>
          </p:cNvCxnSpPr>
          <p:nvPr/>
        </p:nvCxnSpPr>
        <p:spPr>
          <a:xfrm rot="10800000">
            <a:off x="5155375" y="4270625"/>
            <a:ext cx="1956300" cy="5190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3" name="Shape 413"/>
          <p:cNvCxnSpPr>
            <a:endCxn id="410" idx="1"/>
          </p:cNvCxnSpPr>
          <p:nvPr/>
        </p:nvCxnSpPr>
        <p:spPr>
          <a:xfrm rot="10800000" flipH="1">
            <a:off x="2819500" y="459175"/>
            <a:ext cx="5529900" cy="23013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4" name="Shape 414"/>
          <p:cNvCxnSpPr/>
          <p:nvPr/>
        </p:nvCxnSpPr>
        <p:spPr>
          <a:xfrm rot="10800000">
            <a:off x="2664150" y="3904575"/>
            <a:ext cx="674400" cy="1536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15" name="Shape 415"/>
          <p:cNvCxnSpPr/>
          <p:nvPr/>
        </p:nvCxnSpPr>
        <p:spPr>
          <a:xfrm flipH="1">
            <a:off x="7632625" y="893500"/>
            <a:ext cx="730200" cy="12300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C107"/>
                </a:solidFill>
              </a:rPr>
              <a:t>7.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More about MQTT</a:t>
            </a:r>
          </a:p>
        </p:txBody>
      </p:sp>
      <p:sp>
        <p:nvSpPr>
          <p:cNvPr id="421" name="Shape 421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漏掉資料?</a:t>
            </a:r>
          </a:p>
        </p:txBody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3408600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在Broker的Server上同時有MQTT Client訂閱topic，直接放到DB中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把qos level提升</a:t>
            </a:r>
          </a:p>
        </p:txBody>
      </p:sp>
      <p:grpSp>
        <p:nvGrpSpPr>
          <p:cNvPr id="428" name="Shape 428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429" name="Shape 42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435" name="Shape 4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725" y="1438175"/>
            <a:ext cx="4760097" cy="363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4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FF5722"/>
                </a:solidFill>
              </a:rPr>
              <a:t>THANKS!</a:t>
            </a:r>
          </a:p>
        </p:txBody>
      </p:sp>
      <p:sp>
        <p:nvSpPr>
          <p:cNvPr id="441" name="Shape 441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4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Any questions?</a:t>
            </a:r>
          </a:p>
        </p:txBody>
      </p:sp>
      <p:sp>
        <p:nvSpPr>
          <p:cNvPr id="442" name="Shape 442"/>
          <p:cNvSpPr txBox="1">
            <a:spLocks noGrp="1"/>
          </p:cNvSpPr>
          <p:nvPr>
            <p:ph type="body" idx="4294967295"/>
          </p:nvPr>
        </p:nvSpPr>
        <p:spPr>
          <a:xfrm>
            <a:off x="685800" y="3836000"/>
            <a:ext cx="6575999" cy="1007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You can find me at </a:t>
            </a:r>
            <a:r>
              <a:rPr lang="en-US" dirty="0"/>
              <a:t>jumbokh@gmail.com</a:t>
            </a:r>
            <a:endParaRPr lang="en" dirty="0"/>
          </a:p>
        </p:txBody>
      </p:sp>
      <p:grpSp>
        <p:nvGrpSpPr>
          <p:cNvPr id="443" name="Shape 443"/>
          <p:cNvGrpSpPr/>
          <p:nvPr/>
        </p:nvGrpSpPr>
        <p:grpSpPr>
          <a:xfrm>
            <a:off x="785304" y="1555466"/>
            <a:ext cx="462632" cy="462632"/>
            <a:chOff x="1278900" y="2333250"/>
            <a:chExt cx="381175" cy="381175"/>
          </a:xfrm>
        </p:grpSpPr>
        <p:sp>
          <p:nvSpPr>
            <p:cNvPr id="444" name="Shape 444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C107"/>
                </a:solidFill>
              </a:rPr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ESP32-</a:t>
            </a:r>
            <a:r>
              <a:rPr lang="en-US" dirty="0"/>
              <a:t>S</a:t>
            </a:r>
            <a:r>
              <a:rPr lang="en" dirty="0"/>
              <a:t>: MicroPython Firmware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Flash firmware</a:t>
            </a:r>
          </a:p>
        </p:txBody>
      </p:sp>
      <p:grpSp>
        <p:nvGrpSpPr>
          <p:cNvPr id="101" name="Shape 101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02" name="Shape 10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8" name="Shape 108"/>
          <p:cNvSpPr txBox="1"/>
          <p:nvPr/>
        </p:nvSpPr>
        <p:spPr>
          <a:xfrm>
            <a:off x="4017575" y="925000"/>
            <a:ext cx="933900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sp>
        <p:nvSpPr>
          <p:cNvPr id="109" name="Shape 109"/>
          <p:cNvSpPr txBox="1"/>
          <p:nvPr/>
        </p:nvSpPr>
        <p:spPr>
          <a:xfrm>
            <a:off x="1012825" y="1379200"/>
            <a:ext cx="4909200" cy="368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參考文章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>
              <a:solidFill>
                <a:srgbClr val="0000FF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下載Firmware: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38761D"/>
                </a:solidFill>
              </a:rPr>
              <a:t>http://micropython.org/download#esp32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先Erase：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38761D"/>
                </a:solidFill>
              </a:rPr>
              <a:t>esptool.py --port com12 erase_flash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</a:rPr>
              <a:t>再燒錄：</a:t>
            </a:r>
          </a:p>
          <a:p>
            <a:pPr marL="457200" lvl="0">
              <a:lnSpc>
                <a:spcPct val="115000"/>
              </a:lnSpc>
            </a:pPr>
            <a:r>
              <a:rPr lang="en-US" dirty="0" err="1">
                <a:solidFill>
                  <a:srgbClr val="38761D"/>
                </a:solidFill>
              </a:rPr>
              <a:t>esptool</a:t>
            </a:r>
            <a:r>
              <a:rPr lang="en-US" dirty="0">
                <a:solidFill>
                  <a:srgbClr val="38761D"/>
                </a:solidFill>
              </a:rPr>
              <a:t> --port com4 --chip esp32 </a:t>
            </a:r>
            <a:r>
              <a:rPr lang="en-US" dirty="0" err="1">
                <a:solidFill>
                  <a:srgbClr val="38761D"/>
                </a:solidFill>
              </a:rPr>
              <a:t>write_flash</a:t>
            </a:r>
            <a:r>
              <a:rPr lang="en-US" dirty="0">
                <a:solidFill>
                  <a:srgbClr val="38761D"/>
                </a:solidFill>
              </a:rPr>
              <a:t> -z 0x1000 esp32-idf3-20191202-v1.11-611-g7f24c2977.bin</a:t>
            </a:r>
          </a:p>
          <a:p>
            <a:pPr marL="457200" lvl="0">
              <a:lnSpc>
                <a:spcPct val="115000"/>
              </a:lnSpc>
            </a:pPr>
            <a:r>
              <a:rPr lang="en" dirty="0">
                <a:solidFill>
                  <a:srgbClr val="0000FF"/>
                </a:solidFill>
              </a:rPr>
              <a:t>(32m--&gt;32Mb--&gt;4MB)</a:t>
            </a:r>
          </a:p>
          <a:p>
            <a:pPr marL="457200" lvl="0" indent="292100" rtl="0">
              <a:lnSpc>
                <a:spcPct val="115000"/>
              </a:lnSpc>
              <a:spcBef>
                <a:spcPts val="0"/>
              </a:spcBef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pic>
        <p:nvPicPr>
          <p:cNvPr id="110" name="Shape 110"/>
          <p:cNvPicPr preferRelativeResize="0"/>
          <p:nvPr/>
        </p:nvPicPr>
        <p:blipFill>
          <a:blip r:embed="rId4"/>
          <a:srcRect/>
          <a:stretch/>
        </p:blipFill>
        <p:spPr>
          <a:xfrm>
            <a:off x="5783625" y="2334419"/>
            <a:ext cx="3283175" cy="2464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After flash fw.</a:t>
            </a:r>
          </a:p>
        </p:txBody>
      </p:sp>
      <p:grpSp>
        <p:nvGrpSpPr>
          <p:cNvPr id="116" name="Shape 116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17" name="Shape 11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3" name="Shape 123"/>
          <p:cNvSpPr txBox="1"/>
          <p:nvPr/>
        </p:nvSpPr>
        <p:spPr>
          <a:xfrm>
            <a:off x="758700" y="1740100"/>
            <a:ext cx="6701700" cy="319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esptool.py --port com12 flash_id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esptool.py v1.3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Connecting....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Manufacturer: e0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0000FF"/>
                </a:solidFill>
              </a:rPr>
              <a:t>Device: 4016</a:t>
            </a:r>
          </a:p>
          <a:p>
            <a:pPr lvl="0" indent="143510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0000FF"/>
              </a:solidFill>
            </a:endParaRP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/>
              <a:t>esptool.py --port com12 chip_id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esptool.py v1.3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Connecting....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0000FF"/>
                </a:solidFill>
              </a:rPr>
              <a:t>Chip ID: 0x00a3c7f0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Hello World with GPIO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63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Hello World MicroPython 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舊版可用p.low(), p.high()，新版只能用.value() </a:t>
            </a:r>
          </a:p>
        </p:txBody>
      </p:sp>
      <p:grpSp>
        <p:nvGrpSpPr>
          <p:cNvPr id="130" name="Shape 130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31" name="Shape 13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7" name="Shape 137"/>
          <p:cNvSpPr txBox="1"/>
          <p:nvPr/>
        </p:nvSpPr>
        <p:spPr>
          <a:xfrm>
            <a:off x="1586150" y="2519940"/>
            <a:ext cx="4576200" cy="252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import machine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import time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p = machine.Pin(2, machine.Pin.OUT)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dirty="0"/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for i in range(6):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    p.value(not p.value())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dirty="0"/>
              <a:t>    time.sleep(1)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8" name="Shape 138"/>
          <p:cNvSpPr txBox="1"/>
          <p:nvPr/>
        </p:nvSpPr>
        <p:spPr>
          <a:xfrm>
            <a:off x="7452825" y="586800"/>
            <a:ext cx="1586100" cy="79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DEMO: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hello-gpio.py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ampy: 透過serial操作的好工具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6251700" cy="3556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u="sng" dirty="0">
                <a:solidFill>
                  <a:schemeClr val="hlink"/>
                </a:solidFill>
              </a:rPr>
              <a:t>說明頁面：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adafruit-ampy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How to install</a:t>
            </a:r>
            <a:r>
              <a:rPr lang="en" dirty="0">
                <a:solidFill>
                  <a:schemeClr val="dk2"/>
                </a:solidFill>
              </a:rPr>
              <a:t>: 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pip install adafruit-ampy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put script into board</a:t>
            </a:r>
            <a:r>
              <a:rPr lang="en" dirty="0">
                <a:solidFill>
                  <a:schemeClr val="dk2"/>
                </a:solidFill>
              </a:rPr>
              <a:t>: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put test.py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put dir2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Run code</a:t>
            </a:r>
            <a:r>
              <a:rPr lang="en" dirty="0"/>
              <a:t>:</a:t>
            </a:r>
            <a:br>
              <a:rPr lang="en" dirty="0"/>
            </a:br>
            <a:r>
              <a:rPr lang="en" dirty="0">
                <a:solidFill>
                  <a:schemeClr val="dk2"/>
                </a:solidFill>
              </a:rPr>
              <a:t>ampy --port com12 run test.py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Run code forever but no waiting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run test2.py --no-output</a:t>
            </a:r>
          </a:p>
        </p:txBody>
      </p:sp>
      <p:grpSp>
        <p:nvGrpSpPr>
          <p:cNvPr id="145" name="Shape 145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46" name="Shape 146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ampy: 透過serial操作的好工具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6095700" cy="363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Reset ESP32-</a:t>
            </a:r>
            <a:r>
              <a:rPr lang="en-US" dirty="0">
                <a:solidFill>
                  <a:srgbClr val="0000FF"/>
                </a:solidFill>
              </a:rPr>
              <a:t>S</a:t>
            </a:r>
            <a:br>
              <a:rPr lang="en" dirty="0">
                <a:solidFill>
                  <a:srgbClr val="0000FF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reset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List files</a:t>
            </a:r>
            <a:br>
              <a:rPr lang="en" dirty="0">
                <a:solidFill>
                  <a:srgbClr val="0000FF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ls</a:t>
            </a:r>
            <a:br>
              <a:rPr lang="en" dirty="0">
                <a:solidFill>
                  <a:schemeClr val="dk2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ls dir2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Make dir</a:t>
            </a:r>
            <a:br>
              <a:rPr lang="en" dirty="0">
                <a:solidFill>
                  <a:srgbClr val="0000FF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mkdir dir3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Remove dir</a:t>
            </a:r>
            <a:br>
              <a:rPr lang="en" dirty="0">
                <a:solidFill>
                  <a:srgbClr val="0000FF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rmdir dir3</a:t>
            </a:r>
          </a:p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 dirty="0">
                <a:solidFill>
                  <a:srgbClr val="0000FF"/>
                </a:solidFill>
              </a:rPr>
              <a:t>Remove file</a:t>
            </a:r>
            <a:br>
              <a:rPr lang="en" dirty="0">
                <a:solidFill>
                  <a:srgbClr val="0000FF"/>
                </a:solidFill>
              </a:rPr>
            </a:br>
            <a:r>
              <a:rPr lang="en" dirty="0">
                <a:solidFill>
                  <a:schemeClr val="dk2"/>
                </a:solidFill>
              </a:rPr>
              <a:t>ampy --port com12 rm data.txt</a:t>
            </a:r>
          </a:p>
        </p:txBody>
      </p:sp>
      <p:grpSp>
        <p:nvGrpSpPr>
          <p:cNvPr id="158" name="Shape 158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59" name="Shape 15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ampy: 透過serial操作的好工具</a:t>
            </a: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6095700" cy="346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2"/>
              </a:buClr>
            </a:pPr>
            <a:r>
              <a:rPr lang="en"/>
              <a:t>get</a:t>
            </a:r>
            <a:r>
              <a:rPr lang="en" u="sng">
                <a:solidFill>
                  <a:schemeClr val="hlink"/>
                </a:solidFill>
                <a:hlinkClick r:id="rId3"/>
              </a:rPr>
              <a:t> script from board</a:t>
            </a:r>
            <a:r>
              <a:rPr lang="en">
                <a:solidFill>
                  <a:schemeClr val="dk2"/>
                </a:solidFill>
              </a:rPr>
              <a:t>: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ampy --port com12 get boot.py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Get boot.py, and then save as my-boot.py on PC</a:t>
            </a: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ampy --port com12 get boot.py my-boot.py</a:t>
            </a:r>
          </a:p>
        </p:txBody>
      </p:sp>
      <p:grpSp>
        <p:nvGrpSpPr>
          <p:cNvPr id="171" name="Shape 171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72" name="Shape 17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643</Words>
  <Application>Microsoft Office PowerPoint</Application>
  <PresentationFormat>如螢幕大小 (16:9)</PresentationFormat>
  <Paragraphs>159</Paragraphs>
  <Slides>29</Slides>
  <Notes>29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4" baseType="lpstr">
      <vt:lpstr>Arial</vt:lpstr>
      <vt:lpstr>Montserrat</vt:lpstr>
      <vt:lpstr>Courier New</vt:lpstr>
      <vt:lpstr>Karla</vt:lpstr>
      <vt:lpstr>Arvirargus template</vt:lpstr>
      <vt:lpstr>MicroPython  IOT 入門</vt:lpstr>
      <vt:lpstr>Agenda</vt:lpstr>
      <vt:lpstr>1. ESP32-S: MicroPython Firmware</vt:lpstr>
      <vt:lpstr> Flash firmware</vt:lpstr>
      <vt:lpstr>After flash fw.</vt:lpstr>
      <vt:lpstr>Hello World with GPIO</vt:lpstr>
      <vt:lpstr>ampy: 透過serial操作的好工具</vt:lpstr>
      <vt:lpstr>ampy: 透過serial操作的好工具</vt:lpstr>
      <vt:lpstr>ampy: 透過serial操作的好工具</vt:lpstr>
      <vt:lpstr>2. Sensor: DHT-11</vt:lpstr>
      <vt:lpstr>DHT-11 (溫溼度sensor)</vt:lpstr>
      <vt:lpstr>DHT-11 (溫溼度sensor)</vt:lpstr>
      <vt:lpstr>3. MQTT How to</vt:lpstr>
      <vt:lpstr>MQTT</vt:lpstr>
      <vt:lpstr>MQTT</vt:lpstr>
      <vt:lpstr>MQTT Demo 執行前先修改的部份</vt:lpstr>
      <vt:lpstr>4. Monitor with APP @ Phone</vt:lpstr>
      <vt:lpstr>MQTT</vt:lpstr>
      <vt:lpstr>MQTT</vt:lpstr>
      <vt:lpstr>MQTT</vt:lpstr>
      <vt:lpstr>MQTT</vt:lpstr>
      <vt:lpstr>5. Control a light or switch</vt:lpstr>
      <vt:lpstr>MQTT</vt:lpstr>
      <vt:lpstr>MQTT</vt:lpstr>
      <vt:lpstr>6. Make a chart</vt:lpstr>
      <vt:lpstr>Make a chart</vt:lpstr>
      <vt:lpstr>7. More about MQTT</vt:lpstr>
      <vt:lpstr>漏掉資料?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MicroPython 102 IOT 入門</dc:title>
  <cp:lastModifiedBy>坤達 謝</cp:lastModifiedBy>
  <cp:revision>4</cp:revision>
  <dcterms:modified xsi:type="dcterms:W3CDTF">2020-06-08T08:12:06Z</dcterms:modified>
</cp:coreProperties>
</file>